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27"/>
  </p:notesMasterIdLst>
  <p:handoutMasterIdLst>
    <p:handoutMasterId r:id="rId28"/>
  </p:handoutMasterIdLst>
  <p:sldIdLst>
    <p:sldId id="293" r:id="rId6"/>
    <p:sldId id="278" r:id="rId7"/>
    <p:sldId id="298" r:id="rId8"/>
    <p:sldId id="300" r:id="rId9"/>
    <p:sldId id="295" r:id="rId10"/>
    <p:sldId id="282" r:id="rId11"/>
    <p:sldId id="286" r:id="rId12"/>
    <p:sldId id="283" r:id="rId13"/>
    <p:sldId id="299" r:id="rId14"/>
    <p:sldId id="289" r:id="rId15"/>
    <p:sldId id="306" r:id="rId16"/>
    <p:sldId id="288" r:id="rId17"/>
    <p:sldId id="287" r:id="rId18"/>
    <p:sldId id="303" r:id="rId19"/>
    <p:sldId id="297" r:id="rId20"/>
    <p:sldId id="304" r:id="rId21"/>
    <p:sldId id="307" r:id="rId22"/>
    <p:sldId id="301" r:id="rId23"/>
    <p:sldId id="305" r:id="rId24"/>
    <p:sldId id="291" r:id="rId25"/>
    <p:sldId id="292" r:id="rId26"/>
  </p:sldIdLst>
  <p:sldSz cx="9144000" cy="6858000" type="screen4x3"/>
  <p:notesSz cx="70104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A4"/>
    <a:srgbClr val="BCBEC0"/>
    <a:srgbClr val="E6E7E8"/>
    <a:srgbClr val="006325"/>
    <a:srgbClr val="FFD457"/>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65" autoAdjust="0"/>
  </p:normalViewPr>
  <p:slideViewPr>
    <p:cSldViewPr>
      <p:cViewPr>
        <p:scale>
          <a:sx n="90" d="100"/>
          <a:sy n="90" d="100"/>
        </p:scale>
        <p:origin x="-510" y="-14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notesViewPr>
    <p:cSldViewPr>
      <p:cViewPr varScale="1">
        <p:scale>
          <a:sx n="82" d="100"/>
          <a:sy n="82" d="100"/>
        </p:scale>
        <p:origin x="-3090" y="-90"/>
      </p:cViewPr>
      <p:guideLst>
        <p:guide orient="horz" pos="2952"/>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8311"/>
          </a:xfrm>
          <a:prstGeom prst="rect">
            <a:avLst/>
          </a:prstGeom>
        </p:spPr>
        <p:txBody>
          <a:bodyPr vert="horz" lIns="91711" tIns="45856" rIns="91711" bIns="45856" rtlCol="0"/>
          <a:lstStyle>
            <a:lvl1pPr algn="l">
              <a:defRPr sz="1200"/>
            </a:lvl1pPr>
          </a:lstStyle>
          <a:p>
            <a:endParaRPr lang="en-US"/>
          </a:p>
        </p:txBody>
      </p:sp>
      <p:sp>
        <p:nvSpPr>
          <p:cNvPr id="3" name="Date Placeholder 2"/>
          <p:cNvSpPr>
            <a:spLocks noGrp="1"/>
          </p:cNvSpPr>
          <p:nvPr>
            <p:ph type="dt" sz="quarter" idx="1"/>
          </p:nvPr>
        </p:nvSpPr>
        <p:spPr>
          <a:xfrm>
            <a:off x="3971081" y="0"/>
            <a:ext cx="3037735" cy="468311"/>
          </a:xfrm>
          <a:prstGeom prst="rect">
            <a:avLst/>
          </a:prstGeom>
        </p:spPr>
        <p:txBody>
          <a:bodyPr vert="horz" lIns="91711" tIns="45856" rIns="91711" bIns="45856" rtlCol="0"/>
          <a:lstStyle>
            <a:lvl1pPr algn="r">
              <a:defRPr sz="1200"/>
            </a:lvl1pPr>
          </a:lstStyle>
          <a:p>
            <a:fld id="{DFD8689B-8ED3-4634-AB4E-EF720CC0C77A}" type="datetimeFigureOut">
              <a:rPr lang="en-US" smtClean="0"/>
              <a:t>05/02/2018</a:t>
            </a:fld>
            <a:endParaRPr lang="en-US"/>
          </a:p>
        </p:txBody>
      </p:sp>
      <p:sp>
        <p:nvSpPr>
          <p:cNvPr id="4" name="Footer Placeholder 3"/>
          <p:cNvSpPr>
            <a:spLocks noGrp="1"/>
          </p:cNvSpPr>
          <p:nvPr>
            <p:ph type="ftr" sz="quarter" idx="2"/>
          </p:nvPr>
        </p:nvSpPr>
        <p:spPr>
          <a:xfrm>
            <a:off x="0" y="8902692"/>
            <a:ext cx="3037735" cy="468311"/>
          </a:xfrm>
          <a:prstGeom prst="rect">
            <a:avLst/>
          </a:prstGeom>
        </p:spPr>
        <p:txBody>
          <a:bodyPr vert="horz" lIns="91711" tIns="45856" rIns="91711" bIns="45856"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902692"/>
            <a:ext cx="3037735" cy="468311"/>
          </a:xfrm>
          <a:prstGeom prst="rect">
            <a:avLst/>
          </a:prstGeom>
        </p:spPr>
        <p:txBody>
          <a:bodyPr vert="horz" lIns="91711" tIns="45856" rIns="91711" bIns="45856" rtlCol="0" anchor="b"/>
          <a:lstStyle>
            <a:lvl1pPr algn="r">
              <a:defRPr sz="1200"/>
            </a:lvl1pPr>
          </a:lstStyle>
          <a:p>
            <a:fld id="{B5C55CCD-3BDC-4089-81C2-541404931F85}" type="slidenum">
              <a:rPr lang="en-US" smtClean="0"/>
              <a:t>‹#›</a:t>
            </a:fld>
            <a:endParaRPr lang="en-US"/>
          </a:p>
        </p:txBody>
      </p:sp>
    </p:spTree>
    <p:extLst>
      <p:ext uri="{BB962C8B-B14F-4D97-AF65-F5344CB8AC3E}">
        <p14:creationId xmlns:p14="http://schemas.microsoft.com/office/powerpoint/2010/main" val="765375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8311"/>
          </a:xfrm>
          <a:prstGeom prst="rect">
            <a:avLst/>
          </a:prstGeom>
        </p:spPr>
        <p:txBody>
          <a:bodyPr vert="horz" lIns="91711" tIns="45856" rIns="91711" bIns="45856" rtlCol="0"/>
          <a:lstStyle>
            <a:lvl1pPr algn="l">
              <a:defRPr sz="1200"/>
            </a:lvl1pPr>
          </a:lstStyle>
          <a:p>
            <a:endParaRPr lang="en-US"/>
          </a:p>
        </p:txBody>
      </p:sp>
      <p:sp>
        <p:nvSpPr>
          <p:cNvPr id="3" name="Date Placeholder 2"/>
          <p:cNvSpPr>
            <a:spLocks noGrp="1"/>
          </p:cNvSpPr>
          <p:nvPr>
            <p:ph type="dt" idx="1"/>
          </p:nvPr>
        </p:nvSpPr>
        <p:spPr>
          <a:xfrm>
            <a:off x="3971081" y="0"/>
            <a:ext cx="3037735" cy="468311"/>
          </a:xfrm>
          <a:prstGeom prst="rect">
            <a:avLst/>
          </a:prstGeom>
        </p:spPr>
        <p:txBody>
          <a:bodyPr vert="horz" lIns="91711" tIns="45856" rIns="91711" bIns="45856" rtlCol="0"/>
          <a:lstStyle>
            <a:lvl1pPr algn="r">
              <a:defRPr sz="1200"/>
            </a:lvl1pPr>
          </a:lstStyle>
          <a:p>
            <a:fld id="{B8AE55A0-88DB-44F8-9E71-882C6BFF5295}" type="datetimeFigureOut">
              <a:rPr lang="en-US" smtClean="0"/>
              <a:t>05/02/2018</a:t>
            </a:fld>
            <a:endParaRPr lang="en-US"/>
          </a:p>
        </p:txBody>
      </p:sp>
      <p:sp>
        <p:nvSpPr>
          <p:cNvPr id="4" name="Slide Image Placeholder 3"/>
          <p:cNvSpPr>
            <a:spLocks noGrp="1" noRot="1" noChangeAspect="1"/>
          </p:cNvSpPr>
          <p:nvPr>
            <p:ph type="sldImg" idx="2"/>
          </p:nvPr>
        </p:nvSpPr>
        <p:spPr>
          <a:xfrm>
            <a:off x="1162050" y="703263"/>
            <a:ext cx="4686300" cy="3514725"/>
          </a:xfrm>
          <a:prstGeom prst="rect">
            <a:avLst/>
          </a:prstGeom>
          <a:noFill/>
          <a:ln w="12700">
            <a:solidFill>
              <a:prstClr val="black"/>
            </a:solidFill>
          </a:ln>
        </p:spPr>
        <p:txBody>
          <a:bodyPr vert="horz" lIns="91711" tIns="45856" rIns="91711" bIns="45856" rtlCol="0" anchor="ctr"/>
          <a:lstStyle/>
          <a:p>
            <a:endParaRPr lang="en-US"/>
          </a:p>
        </p:txBody>
      </p:sp>
      <p:sp>
        <p:nvSpPr>
          <p:cNvPr id="5" name="Notes Placeholder 4"/>
          <p:cNvSpPr>
            <a:spLocks noGrp="1"/>
          </p:cNvSpPr>
          <p:nvPr>
            <p:ph type="body" sz="quarter" idx="3"/>
          </p:nvPr>
        </p:nvSpPr>
        <p:spPr>
          <a:xfrm>
            <a:off x="700407" y="4451347"/>
            <a:ext cx="5609588" cy="4217989"/>
          </a:xfrm>
          <a:prstGeom prst="rect">
            <a:avLst/>
          </a:prstGeom>
        </p:spPr>
        <p:txBody>
          <a:bodyPr vert="horz" lIns="91711" tIns="45856" rIns="91711" bIns="458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692"/>
            <a:ext cx="3037735" cy="468311"/>
          </a:xfrm>
          <a:prstGeom prst="rect">
            <a:avLst/>
          </a:prstGeom>
        </p:spPr>
        <p:txBody>
          <a:bodyPr vert="horz" lIns="91711" tIns="45856" rIns="91711" bIns="45856" rtlCol="0" anchor="b"/>
          <a:lstStyle>
            <a:lvl1pPr algn="l">
              <a:defRPr sz="1200"/>
            </a:lvl1pPr>
          </a:lstStyle>
          <a:p>
            <a:endParaRPr lang="en-US"/>
          </a:p>
        </p:txBody>
      </p:sp>
      <p:sp>
        <p:nvSpPr>
          <p:cNvPr id="7" name="Slide Number Placeholder 6"/>
          <p:cNvSpPr>
            <a:spLocks noGrp="1"/>
          </p:cNvSpPr>
          <p:nvPr>
            <p:ph type="sldNum" sz="quarter" idx="5"/>
          </p:nvPr>
        </p:nvSpPr>
        <p:spPr>
          <a:xfrm>
            <a:off x="3971081" y="8902692"/>
            <a:ext cx="3037735" cy="468311"/>
          </a:xfrm>
          <a:prstGeom prst="rect">
            <a:avLst/>
          </a:prstGeom>
        </p:spPr>
        <p:txBody>
          <a:bodyPr vert="horz" lIns="91711" tIns="45856" rIns="91711" bIns="45856" rtlCol="0" anchor="b"/>
          <a:lstStyle>
            <a:lvl1pPr algn="r">
              <a:defRPr sz="1200"/>
            </a:lvl1pPr>
          </a:lstStyle>
          <a:p>
            <a:fld id="{68F7C3CB-48A2-4C6E-9D8D-9C534A317DEE}" type="slidenum">
              <a:rPr lang="en-US" smtClean="0"/>
              <a:t>‹#›</a:t>
            </a:fld>
            <a:endParaRPr lang="en-US"/>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7C3CB-48A2-4C6E-9D8D-9C534A317DEE}" type="slidenum">
              <a:rPr lang="en-US" smtClean="0"/>
              <a:t>1</a:t>
            </a:fld>
            <a:endParaRPr lang="en-US"/>
          </a:p>
        </p:txBody>
      </p:sp>
    </p:spTree>
    <p:extLst>
      <p:ext uri="{BB962C8B-B14F-4D97-AF65-F5344CB8AC3E}">
        <p14:creationId xmlns:p14="http://schemas.microsoft.com/office/powerpoint/2010/main" val="280576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10</a:t>
            </a:fld>
            <a:endParaRPr lang="en-US"/>
          </a:p>
        </p:txBody>
      </p:sp>
    </p:spTree>
    <p:extLst>
      <p:ext uri="{BB962C8B-B14F-4D97-AF65-F5344CB8AC3E}">
        <p14:creationId xmlns:p14="http://schemas.microsoft.com/office/powerpoint/2010/main" val="1904759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11</a:t>
            </a:fld>
            <a:endParaRPr lang="en-US"/>
          </a:p>
        </p:txBody>
      </p:sp>
    </p:spTree>
    <p:extLst>
      <p:ext uri="{BB962C8B-B14F-4D97-AF65-F5344CB8AC3E}">
        <p14:creationId xmlns:p14="http://schemas.microsoft.com/office/powerpoint/2010/main" val="1904759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12</a:t>
            </a:fld>
            <a:endParaRPr lang="en-US"/>
          </a:p>
        </p:txBody>
      </p:sp>
    </p:spTree>
    <p:extLst>
      <p:ext uri="{BB962C8B-B14F-4D97-AF65-F5344CB8AC3E}">
        <p14:creationId xmlns:p14="http://schemas.microsoft.com/office/powerpoint/2010/main" val="3223612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13</a:t>
            </a:fld>
            <a:endParaRPr lang="en-US"/>
          </a:p>
        </p:txBody>
      </p:sp>
    </p:spTree>
    <p:extLst>
      <p:ext uri="{BB962C8B-B14F-4D97-AF65-F5344CB8AC3E}">
        <p14:creationId xmlns:p14="http://schemas.microsoft.com/office/powerpoint/2010/main" val="415878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14</a:t>
            </a:fld>
            <a:endParaRPr lang="en-US"/>
          </a:p>
        </p:txBody>
      </p:sp>
    </p:spTree>
    <p:extLst>
      <p:ext uri="{BB962C8B-B14F-4D97-AF65-F5344CB8AC3E}">
        <p14:creationId xmlns:p14="http://schemas.microsoft.com/office/powerpoint/2010/main" val="4158786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15</a:t>
            </a:fld>
            <a:endParaRPr lang="en-US"/>
          </a:p>
        </p:txBody>
      </p:sp>
    </p:spTree>
    <p:extLst>
      <p:ext uri="{BB962C8B-B14F-4D97-AF65-F5344CB8AC3E}">
        <p14:creationId xmlns:p14="http://schemas.microsoft.com/office/powerpoint/2010/main" val="2629725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16</a:t>
            </a:fld>
            <a:endParaRPr lang="en-US"/>
          </a:p>
        </p:txBody>
      </p:sp>
    </p:spTree>
    <p:extLst>
      <p:ext uri="{BB962C8B-B14F-4D97-AF65-F5344CB8AC3E}">
        <p14:creationId xmlns:p14="http://schemas.microsoft.com/office/powerpoint/2010/main" val="2629725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17</a:t>
            </a:fld>
            <a:endParaRPr lang="en-US"/>
          </a:p>
        </p:txBody>
      </p:sp>
    </p:spTree>
    <p:extLst>
      <p:ext uri="{BB962C8B-B14F-4D97-AF65-F5344CB8AC3E}">
        <p14:creationId xmlns:p14="http://schemas.microsoft.com/office/powerpoint/2010/main" val="2629725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18</a:t>
            </a:fld>
            <a:endParaRPr lang="en-US"/>
          </a:p>
        </p:txBody>
      </p:sp>
    </p:spTree>
    <p:extLst>
      <p:ext uri="{BB962C8B-B14F-4D97-AF65-F5344CB8AC3E}">
        <p14:creationId xmlns:p14="http://schemas.microsoft.com/office/powerpoint/2010/main" val="3778138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19</a:t>
            </a:fld>
            <a:endParaRPr lang="en-US"/>
          </a:p>
        </p:txBody>
      </p:sp>
    </p:spTree>
    <p:extLst>
      <p:ext uri="{BB962C8B-B14F-4D97-AF65-F5344CB8AC3E}">
        <p14:creationId xmlns:p14="http://schemas.microsoft.com/office/powerpoint/2010/main" val="377813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2</a:t>
            </a:fld>
            <a:endParaRPr lang="en-US"/>
          </a:p>
        </p:txBody>
      </p:sp>
    </p:spTree>
    <p:extLst>
      <p:ext uri="{BB962C8B-B14F-4D97-AF65-F5344CB8AC3E}">
        <p14:creationId xmlns:p14="http://schemas.microsoft.com/office/powerpoint/2010/main" val="1875167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20</a:t>
            </a:fld>
            <a:endParaRPr lang="en-US"/>
          </a:p>
        </p:txBody>
      </p:sp>
    </p:spTree>
    <p:extLst>
      <p:ext uri="{BB962C8B-B14F-4D97-AF65-F5344CB8AC3E}">
        <p14:creationId xmlns:p14="http://schemas.microsoft.com/office/powerpoint/2010/main" val="3778138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21</a:t>
            </a:fld>
            <a:endParaRPr lang="en-US"/>
          </a:p>
        </p:txBody>
      </p:sp>
    </p:spTree>
    <p:extLst>
      <p:ext uri="{BB962C8B-B14F-4D97-AF65-F5344CB8AC3E}">
        <p14:creationId xmlns:p14="http://schemas.microsoft.com/office/powerpoint/2010/main" val="128683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3</a:t>
            </a:fld>
            <a:endParaRPr lang="en-US"/>
          </a:p>
        </p:txBody>
      </p:sp>
    </p:spTree>
    <p:extLst>
      <p:ext uri="{BB962C8B-B14F-4D97-AF65-F5344CB8AC3E}">
        <p14:creationId xmlns:p14="http://schemas.microsoft.com/office/powerpoint/2010/main" val="3223612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4</a:t>
            </a:fld>
            <a:endParaRPr lang="en-US"/>
          </a:p>
        </p:txBody>
      </p:sp>
    </p:spTree>
    <p:extLst>
      <p:ext uri="{BB962C8B-B14F-4D97-AF65-F5344CB8AC3E}">
        <p14:creationId xmlns:p14="http://schemas.microsoft.com/office/powerpoint/2010/main" val="3223612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5</a:t>
            </a:fld>
            <a:endParaRPr lang="en-US"/>
          </a:p>
        </p:txBody>
      </p:sp>
    </p:spTree>
    <p:extLst>
      <p:ext uri="{BB962C8B-B14F-4D97-AF65-F5344CB8AC3E}">
        <p14:creationId xmlns:p14="http://schemas.microsoft.com/office/powerpoint/2010/main" val="1875167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6</a:t>
            </a:fld>
            <a:endParaRPr lang="en-US"/>
          </a:p>
        </p:txBody>
      </p:sp>
    </p:spTree>
    <p:extLst>
      <p:ext uri="{BB962C8B-B14F-4D97-AF65-F5344CB8AC3E}">
        <p14:creationId xmlns:p14="http://schemas.microsoft.com/office/powerpoint/2010/main" val="54811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5505" hangingPunct="0"/>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7</a:t>
            </a:fld>
            <a:endParaRPr lang="en-US"/>
          </a:p>
        </p:txBody>
      </p:sp>
    </p:spTree>
    <p:extLst>
      <p:ext uri="{BB962C8B-B14F-4D97-AF65-F5344CB8AC3E}">
        <p14:creationId xmlns:p14="http://schemas.microsoft.com/office/powerpoint/2010/main" val="2212798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8</a:t>
            </a:fld>
            <a:endParaRPr lang="en-US"/>
          </a:p>
        </p:txBody>
      </p:sp>
    </p:spTree>
    <p:extLst>
      <p:ext uri="{BB962C8B-B14F-4D97-AF65-F5344CB8AC3E}">
        <p14:creationId xmlns:p14="http://schemas.microsoft.com/office/powerpoint/2010/main" val="2629725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endParaRPr lang="en-US" dirty="0"/>
          </a:p>
        </p:txBody>
      </p:sp>
      <p:sp>
        <p:nvSpPr>
          <p:cNvPr id="4" name="Slide Number Placeholder 3"/>
          <p:cNvSpPr>
            <a:spLocks noGrp="1"/>
          </p:cNvSpPr>
          <p:nvPr>
            <p:ph type="sldNum" sz="quarter" idx="10"/>
          </p:nvPr>
        </p:nvSpPr>
        <p:spPr/>
        <p:txBody>
          <a:bodyPr/>
          <a:lstStyle/>
          <a:p>
            <a:fld id="{EF20B42B-E76D-4EAA-8506-9F64E7879ECD}" type="slidenum">
              <a:rPr lang="en-US" smtClean="0"/>
              <a:t>9</a:t>
            </a:fld>
            <a:endParaRPr lang="en-US"/>
          </a:p>
        </p:txBody>
      </p:sp>
    </p:spTree>
    <p:extLst>
      <p:ext uri="{BB962C8B-B14F-4D97-AF65-F5344CB8AC3E}">
        <p14:creationId xmlns:p14="http://schemas.microsoft.com/office/powerpoint/2010/main" val="2629725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smtClean="0">
                <a:solidFill>
                  <a:srgbClr val="0054A4"/>
                </a:solidFill>
              </a:rPr>
              <a:t>Template for pages 1-9</a:t>
            </a:r>
            <a:endParaRPr lang="en-US" dirty="0">
              <a:solidFill>
                <a:srgbClr val="0054A4"/>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itle 1"/>
          <p:cNvSpPr>
            <a:spLocks noGrp="1"/>
          </p:cNvSpPr>
          <p:nvPr userDrawn="1">
            <p:ph type="title" hasCustomPrompt="1"/>
          </p:nvPr>
        </p:nvSpPr>
        <p:spPr>
          <a:xfrm>
            <a:off x="1146048" y="152400"/>
            <a:ext cx="7693152" cy="792162"/>
          </a:xfrm>
          <a:prstGeom prst="rect">
            <a:avLst/>
          </a:prstGeom>
        </p:spPr>
        <p:txBody>
          <a:bodyPr/>
          <a:lstStyle>
            <a:lvl1pPr>
              <a:defRPr b="1" baseline="0">
                <a:solidFill>
                  <a:schemeClr val="bg1"/>
                </a:solidFill>
              </a:defRPr>
            </a:lvl1pPr>
          </a:lstStyle>
          <a:p>
            <a:pPr algn="l"/>
            <a:r>
              <a:rPr lang="en-US" dirty="0" smtClean="0">
                <a:solidFill>
                  <a:srgbClr val="0054A4"/>
                </a:solidFill>
              </a:rPr>
              <a:t>Template for pages 10 and up</a:t>
            </a:r>
            <a:endParaRPr lang="en-US" dirty="0">
              <a:solidFill>
                <a:srgbClr val="0054A4"/>
              </a:solidFill>
            </a:endParaRPr>
          </a:p>
        </p:txBody>
      </p:sp>
    </p:spTree>
    <p:extLst>
      <p:ext uri="{BB962C8B-B14F-4D97-AF65-F5344CB8AC3E}">
        <p14:creationId xmlns:p14="http://schemas.microsoft.com/office/powerpoint/2010/main" val="13996739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userDrawn="1"/>
        </p:nvSpPr>
        <p:spPr>
          <a:xfrm>
            <a:off x="8110728" y="6172200"/>
            <a:ext cx="579120" cy="338554"/>
          </a:xfrm>
          <a:prstGeom prst="rect">
            <a:avLst/>
          </a:prstGeom>
          <a:noFill/>
        </p:spPr>
        <p:txBody>
          <a:bodyPr wrap="square" rtlCol="0">
            <a:spAutoFit/>
          </a:bodyPr>
          <a:lstStyle/>
          <a:p>
            <a:pPr algn="ctr"/>
            <a:fld id="{CFD79E14-A5CB-4B11-98BD-C2699C7313C6}" type="slidenum">
              <a:rPr lang="en-US" sz="1600" b="1" smtClean="0">
                <a:solidFill>
                  <a:schemeClr val="bg1">
                    <a:lumMod val="50000"/>
                  </a:schemeClr>
                </a:solidFill>
              </a:rPr>
              <a:pPr algn="ctr"/>
              <a:t>‹#›</a:t>
            </a:fld>
            <a:endParaRPr lang="en-US" sz="1600" b="1" dirty="0">
              <a:solidFill>
                <a:schemeClr val="bg1">
                  <a:lumMod val="50000"/>
                </a:scheme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8"/>
          <p:cNvSpPr txBox="1">
            <a:spLocks/>
          </p:cNvSpPr>
          <p:nvPr/>
        </p:nvSpPr>
        <p:spPr>
          <a:xfrm>
            <a:off x="457200" y="1219200"/>
            <a:ext cx="3962400" cy="403860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400" dirty="0" smtClean="0"/>
              <a:t/>
            </a:r>
            <a:br>
              <a:rPr lang="en-US" sz="1400" dirty="0" smtClean="0"/>
            </a:br>
            <a:r>
              <a:rPr lang="en-US" b="1" dirty="0" smtClean="0">
                <a:solidFill>
                  <a:schemeClr val="tx1"/>
                </a:solidFill>
              </a:rPr>
              <a:t>Washoe County </a:t>
            </a:r>
            <a:br>
              <a:rPr lang="en-US" b="1" dirty="0" smtClean="0">
                <a:solidFill>
                  <a:schemeClr val="tx1"/>
                </a:solidFill>
              </a:rPr>
            </a:br>
            <a:r>
              <a:rPr lang="en-US" b="1" dirty="0" smtClean="0">
                <a:solidFill>
                  <a:schemeClr val="tx1"/>
                </a:solidFill>
              </a:rPr>
              <a:t>Board of Adjustment</a:t>
            </a:r>
            <a:endParaRPr lang="en-US" b="1" dirty="0" smtClean="0">
              <a:solidFill>
                <a:schemeClr val="tx1"/>
              </a:solidFill>
            </a:endParaRPr>
          </a:p>
          <a:p>
            <a:endParaRPr lang="en-US" sz="2000" b="1" dirty="0" smtClean="0">
              <a:solidFill>
                <a:schemeClr val="tx1"/>
              </a:solidFill>
            </a:endParaRPr>
          </a:p>
          <a:p>
            <a:r>
              <a:rPr lang="en-US" sz="2400" b="1" i="1" dirty="0" smtClean="0">
                <a:solidFill>
                  <a:schemeClr val="tx1"/>
                </a:solidFill>
              </a:rPr>
              <a:t>May 3, </a:t>
            </a:r>
            <a:r>
              <a:rPr lang="en-US" sz="2400" b="1" i="1" dirty="0" smtClean="0">
                <a:solidFill>
                  <a:schemeClr val="tx1"/>
                </a:solidFill>
              </a:rPr>
              <a:t>2018</a:t>
            </a:r>
          </a:p>
          <a:p>
            <a:endParaRPr lang="en-US" sz="2000" b="1" dirty="0" smtClean="0"/>
          </a:p>
          <a:p>
            <a:r>
              <a:rPr lang="en-US" b="1" cap="small" dirty="0" err="1" smtClean="0">
                <a:solidFill>
                  <a:srgbClr val="0054A4"/>
                </a:solidFill>
              </a:rPr>
              <a:t>Tru</a:t>
            </a:r>
            <a:r>
              <a:rPr lang="en-US" b="1" cap="small" dirty="0" smtClean="0">
                <a:solidFill>
                  <a:srgbClr val="0054A4"/>
                </a:solidFill>
              </a:rPr>
              <a:t> Reno B&amp;B</a:t>
            </a:r>
            <a:endParaRPr lang="en-US" b="1" cap="small" dirty="0" smtClean="0">
              <a:solidFill>
                <a:srgbClr val="0054A4"/>
              </a:solidFill>
            </a:endParaRPr>
          </a:p>
        </p:txBody>
      </p:sp>
      <p:sp>
        <p:nvSpPr>
          <p:cNvPr id="9" name="Title 1"/>
          <p:cNvSpPr txBox="1">
            <a:spLocks/>
          </p:cNvSpPr>
          <p:nvPr/>
        </p:nvSpPr>
        <p:spPr>
          <a:xfrm>
            <a:off x="1066800" y="76200"/>
            <a:ext cx="8229600" cy="792162"/>
          </a:xfrm>
          <a:prstGeom prst="rect">
            <a:avLst/>
          </a:prstGeom>
        </p:spPr>
        <p:txBody>
          <a:bodyPr/>
          <a:lstStyle>
            <a:lvl1pPr algn="ctr" defTabSz="914400" rtl="0" eaLnBrk="1" latinLnBrk="0" hangingPunct="1">
              <a:spcBef>
                <a:spcPct val="0"/>
              </a:spcBef>
              <a:buNone/>
              <a:defRPr sz="4400" b="1" kern="1200">
                <a:solidFill>
                  <a:schemeClr val="bg1"/>
                </a:solidFill>
                <a:latin typeface="+mj-lt"/>
                <a:ea typeface="+mj-ea"/>
                <a:cs typeface="+mj-cs"/>
              </a:defRPr>
            </a:lvl1pPr>
          </a:lstStyle>
          <a:p>
            <a:pPr algn="l"/>
            <a:r>
              <a:rPr lang="en-US" dirty="0" smtClean="0"/>
              <a:t>Special Use Permit WSUP18-0004</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32249" t="17187"/>
          <a:stretch/>
        </p:blipFill>
        <p:spPr>
          <a:xfrm>
            <a:off x="4495800" y="1409700"/>
            <a:ext cx="4405423" cy="4038600"/>
          </a:xfrm>
          <a:prstGeom prst="rect">
            <a:avLst/>
          </a:prstGeom>
          <a:ln>
            <a:solidFill>
              <a:schemeClr val="tx1"/>
            </a:solidFill>
          </a:ln>
        </p:spPr>
      </p:pic>
    </p:spTree>
    <p:extLst>
      <p:ext uri="{BB962C8B-B14F-4D97-AF65-F5344CB8AC3E}">
        <p14:creationId xmlns:p14="http://schemas.microsoft.com/office/powerpoint/2010/main" val="2866534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2000" cy="4648200"/>
          </a:xfrm>
        </p:spPr>
        <p:txBody>
          <a:bodyPr>
            <a:normAutofit lnSpcReduction="10000"/>
          </a:bodyPr>
          <a:lstStyle/>
          <a:p>
            <a:r>
              <a:rPr lang="en-US" dirty="0" smtClean="0"/>
              <a:t>Traffic</a:t>
            </a:r>
          </a:p>
          <a:p>
            <a:pPr lvl="1"/>
            <a:r>
              <a:rPr lang="en-US" dirty="0" smtClean="0"/>
              <a:t>Below threshold requiring traffic impact report</a:t>
            </a:r>
          </a:p>
          <a:p>
            <a:pPr lvl="1"/>
            <a:r>
              <a:rPr lang="en-US" dirty="0" smtClean="0"/>
              <a:t>Expected to generate 8.92 trips/room/day</a:t>
            </a:r>
          </a:p>
          <a:p>
            <a:pPr lvl="1"/>
            <a:r>
              <a:rPr lang="en-US" dirty="0" smtClean="0"/>
              <a:t>Overall: Additional 44.6 trips/day and 3.7 p.m. peak hour trips</a:t>
            </a:r>
          </a:p>
          <a:p>
            <a:r>
              <a:rPr lang="en-US" dirty="0" smtClean="0"/>
              <a:t>Noise</a:t>
            </a:r>
          </a:p>
          <a:p>
            <a:pPr lvl="1"/>
            <a:r>
              <a:rPr lang="en-US" dirty="0" smtClean="0"/>
              <a:t>Check-in 4-8 p.m. Conditions limit times for outdoor activities and deliveries</a:t>
            </a:r>
            <a:endParaRPr lang="en-US" dirty="0" smtClean="0"/>
          </a:p>
        </p:txBody>
      </p:sp>
      <p:sp>
        <p:nvSpPr>
          <p:cNvPr id="3" name="Title 2"/>
          <p:cNvSpPr>
            <a:spLocks noGrp="1"/>
          </p:cNvSpPr>
          <p:nvPr>
            <p:ph type="title"/>
          </p:nvPr>
        </p:nvSpPr>
        <p:spPr/>
        <p:txBody>
          <a:bodyPr/>
          <a:lstStyle/>
          <a:p>
            <a:pPr algn="l"/>
            <a:r>
              <a:rPr lang="en-US" dirty="0" smtClean="0"/>
              <a:t>Project Impacts</a:t>
            </a:r>
            <a:endParaRPr lang="en-US" dirty="0"/>
          </a:p>
        </p:txBody>
      </p:sp>
    </p:spTree>
    <p:extLst>
      <p:ext uri="{BB962C8B-B14F-4D97-AF65-F5344CB8AC3E}">
        <p14:creationId xmlns:p14="http://schemas.microsoft.com/office/powerpoint/2010/main" val="3448551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382000" cy="4648200"/>
          </a:xfrm>
        </p:spPr>
        <p:txBody>
          <a:bodyPr>
            <a:normAutofit/>
          </a:bodyPr>
          <a:lstStyle/>
          <a:p>
            <a:r>
              <a:rPr lang="en-US" dirty="0" smtClean="0"/>
              <a:t>April 5: South Truckee Meadows/Washoe Valley CAB</a:t>
            </a:r>
          </a:p>
          <a:p>
            <a:r>
              <a:rPr lang="en-US" dirty="0" smtClean="0"/>
              <a:t>Voted 3-1 to forward comments</a:t>
            </a:r>
          </a:p>
          <a:p>
            <a:r>
              <a:rPr lang="en-US" dirty="0" smtClean="0"/>
              <a:t>Discussion on:</a:t>
            </a:r>
          </a:p>
          <a:p>
            <a:pPr lvl="1"/>
            <a:r>
              <a:rPr lang="en-US" dirty="0" smtClean="0"/>
              <a:t>2009 special use permit (expired)</a:t>
            </a:r>
          </a:p>
          <a:p>
            <a:pPr lvl="1"/>
            <a:r>
              <a:rPr lang="en-US" dirty="0" smtClean="0"/>
              <a:t>Roadway capacity of N. Timberline Drive</a:t>
            </a:r>
          </a:p>
          <a:p>
            <a:pPr lvl="1"/>
            <a:r>
              <a:rPr lang="en-US" dirty="0" smtClean="0"/>
              <a:t>Commercial use in residential area</a:t>
            </a:r>
            <a:endParaRPr lang="en-US" dirty="0" smtClean="0"/>
          </a:p>
        </p:txBody>
      </p:sp>
      <p:sp>
        <p:nvSpPr>
          <p:cNvPr id="3" name="Title 2"/>
          <p:cNvSpPr>
            <a:spLocks noGrp="1"/>
          </p:cNvSpPr>
          <p:nvPr>
            <p:ph type="title"/>
          </p:nvPr>
        </p:nvSpPr>
        <p:spPr/>
        <p:txBody>
          <a:bodyPr/>
          <a:lstStyle/>
          <a:p>
            <a:pPr algn="l"/>
            <a:r>
              <a:rPr lang="en-US" dirty="0" smtClean="0"/>
              <a:t>Citizen Advisory Board (CAB)</a:t>
            </a:r>
            <a:endParaRPr lang="en-US" dirty="0"/>
          </a:p>
        </p:txBody>
      </p:sp>
    </p:spTree>
    <p:extLst>
      <p:ext uri="{BB962C8B-B14F-4D97-AF65-F5344CB8AC3E}">
        <p14:creationId xmlns:p14="http://schemas.microsoft.com/office/powerpoint/2010/main" val="3347650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4191000" cy="4038601"/>
          </a:xfrm>
        </p:spPr>
        <p:txBody>
          <a:bodyPr>
            <a:normAutofit/>
          </a:bodyPr>
          <a:lstStyle/>
          <a:p>
            <a:r>
              <a:rPr lang="en-US" dirty="0" smtClean="0"/>
              <a:t>Notice provided to 37 owners of 60 parcels within 1,750-ft.</a:t>
            </a:r>
            <a:endParaRPr lang="en-US" dirty="0" smtClean="0"/>
          </a:p>
          <a:p>
            <a:r>
              <a:rPr lang="en-US" dirty="0" smtClean="0"/>
              <a:t>Several c</a:t>
            </a:r>
            <a:r>
              <a:rPr lang="en-US" dirty="0" smtClean="0"/>
              <a:t>omments received this week in opposition to project</a:t>
            </a:r>
            <a:endParaRPr lang="en-US" dirty="0" smtClean="0"/>
          </a:p>
        </p:txBody>
      </p:sp>
      <p:sp>
        <p:nvSpPr>
          <p:cNvPr id="3" name="Title 2"/>
          <p:cNvSpPr>
            <a:spLocks noGrp="1"/>
          </p:cNvSpPr>
          <p:nvPr>
            <p:ph type="title"/>
          </p:nvPr>
        </p:nvSpPr>
        <p:spPr/>
        <p:txBody>
          <a:bodyPr/>
          <a:lstStyle/>
          <a:p>
            <a:pPr algn="l"/>
            <a:r>
              <a:rPr lang="en-US" dirty="0" smtClean="0"/>
              <a:t>Public </a:t>
            </a:r>
            <a:r>
              <a:rPr lang="en-US" dirty="0" smtClean="0"/>
              <a:t>Notice</a:t>
            </a:r>
            <a:endParaRPr lang="en-US"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293" t="5503" r="7840" b="19923"/>
          <a:stretch/>
        </p:blipFill>
        <p:spPr>
          <a:xfrm>
            <a:off x="4763024" y="1127572"/>
            <a:ext cx="3999976" cy="4602857"/>
          </a:xfrm>
          <a:prstGeom prst="rect">
            <a:avLst/>
          </a:prstGeom>
          <a:ln>
            <a:solidFill>
              <a:schemeClr val="tx1"/>
            </a:solidFill>
          </a:ln>
        </p:spPr>
      </p:pic>
    </p:spTree>
    <p:extLst>
      <p:ext uri="{BB962C8B-B14F-4D97-AF65-F5344CB8AC3E}">
        <p14:creationId xmlns:p14="http://schemas.microsoft.com/office/powerpoint/2010/main" val="1064953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648200"/>
          </a:xfrm>
        </p:spPr>
        <p:txBody>
          <a:bodyPr>
            <a:normAutofit fontScale="85000" lnSpcReduction="20000"/>
          </a:bodyPr>
          <a:lstStyle/>
          <a:p>
            <a:r>
              <a:rPr lang="en-US" dirty="0" smtClean="0"/>
              <a:t>Washoe County Community Services Department</a:t>
            </a:r>
          </a:p>
          <a:p>
            <a:pPr lvl="1"/>
            <a:r>
              <a:rPr lang="en-US" sz="3100" dirty="0" smtClean="0"/>
              <a:t>Planning &amp; Building</a:t>
            </a:r>
          </a:p>
          <a:p>
            <a:pPr lvl="1"/>
            <a:r>
              <a:rPr lang="en-US" sz="3100" dirty="0" smtClean="0"/>
              <a:t>Engineering &amp; Capital Projects</a:t>
            </a:r>
          </a:p>
          <a:p>
            <a:pPr lvl="1"/>
            <a:r>
              <a:rPr lang="en-US" sz="3100" dirty="0" smtClean="0"/>
              <a:t>Utilities</a:t>
            </a:r>
            <a:endParaRPr lang="en-US" sz="3100" dirty="0" smtClean="0"/>
          </a:p>
          <a:p>
            <a:pPr lvl="1"/>
            <a:r>
              <a:rPr lang="en-US" sz="3100" dirty="0" smtClean="0"/>
              <a:t>Regional Parks &amp; Open Space</a:t>
            </a:r>
          </a:p>
          <a:p>
            <a:r>
              <a:rPr lang="en-US" dirty="0" smtClean="0"/>
              <a:t>Truckee </a:t>
            </a:r>
            <a:r>
              <a:rPr lang="en-US" dirty="0" smtClean="0"/>
              <a:t>Meadows Fire Protection District</a:t>
            </a:r>
          </a:p>
          <a:p>
            <a:r>
              <a:rPr lang="en-US" dirty="0"/>
              <a:t>Washoe County Health District</a:t>
            </a:r>
          </a:p>
          <a:p>
            <a:r>
              <a:rPr lang="en-US" dirty="0"/>
              <a:t>Nevada Division of Environmental Protection</a:t>
            </a:r>
          </a:p>
          <a:p>
            <a:r>
              <a:rPr lang="en-US" dirty="0" smtClean="0"/>
              <a:t>Regional </a:t>
            </a:r>
            <a:r>
              <a:rPr lang="en-US" dirty="0" smtClean="0"/>
              <a:t>Transportation Commission</a:t>
            </a:r>
          </a:p>
          <a:p>
            <a:r>
              <a:rPr lang="en-US" dirty="0" smtClean="0"/>
              <a:t>Washoe-Storey </a:t>
            </a:r>
            <a:r>
              <a:rPr lang="en-US" dirty="0" smtClean="0"/>
              <a:t>Conservation District</a:t>
            </a:r>
          </a:p>
          <a:p>
            <a:r>
              <a:rPr lang="en-US" dirty="0" smtClean="0"/>
              <a:t>Truckee Meadows Water Authority</a:t>
            </a:r>
            <a:endParaRPr lang="en-US" dirty="0"/>
          </a:p>
        </p:txBody>
      </p:sp>
      <p:sp>
        <p:nvSpPr>
          <p:cNvPr id="3" name="Title 2"/>
          <p:cNvSpPr>
            <a:spLocks noGrp="1"/>
          </p:cNvSpPr>
          <p:nvPr>
            <p:ph type="title"/>
          </p:nvPr>
        </p:nvSpPr>
        <p:spPr/>
        <p:txBody>
          <a:bodyPr/>
          <a:lstStyle/>
          <a:p>
            <a:pPr algn="l"/>
            <a:r>
              <a:rPr lang="en-US" dirty="0" smtClean="0"/>
              <a:t>Reviewing Agencies</a:t>
            </a:r>
            <a:endParaRPr lang="en-US" dirty="0"/>
          </a:p>
        </p:txBody>
      </p:sp>
    </p:spTree>
    <p:extLst>
      <p:ext uri="{BB962C8B-B14F-4D97-AF65-F5344CB8AC3E}">
        <p14:creationId xmlns:p14="http://schemas.microsoft.com/office/powerpoint/2010/main" val="21607736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534400" cy="4876800"/>
          </a:xfrm>
        </p:spPr>
        <p:txBody>
          <a:bodyPr>
            <a:normAutofit fontScale="92500"/>
          </a:bodyPr>
          <a:lstStyle/>
          <a:p>
            <a:pPr>
              <a:spcBef>
                <a:spcPts val="600"/>
              </a:spcBef>
            </a:pPr>
            <a:r>
              <a:rPr lang="en-US" dirty="0" smtClean="0"/>
              <a:t>Updated parking/landscaping, including screening</a:t>
            </a:r>
            <a:endParaRPr lang="en-US" dirty="0" smtClean="0"/>
          </a:p>
          <a:p>
            <a:pPr>
              <a:spcBef>
                <a:spcPts val="600"/>
              </a:spcBef>
            </a:pPr>
            <a:r>
              <a:rPr lang="en-US" dirty="0" smtClean="0"/>
              <a:t>No events</a:t>
            </a:r>
          </a:p>
          <a:p>
            <a:pPr>
              <a:spcBef>
                <a:spcPts val="600"/>
              </a:spcBef>
            </a:pPr>
            <a:r>
              <a:rPr lang="en-US" dirty="0" smtClean="0"/>
              <a:t>Outdoor activities limited to 7 a.m.-10 p.m.</a:t>
            </a:r>
          </a:p>
          <a:p>
            <a:pPr>
              <a:spcBef>
                <a:spcPts val="600"/>
              </a:spcBef>
            </a:pPr>
            <a:r>
              <a:rPr lang="en-US" dirty="0" smtClean="0"/>
              <a:t>Change of occupancy permit may be req</a:t>
            </a:r>
            <a:r>
              <a:rPr lang="en-US" dirty="0" smtClean="0"/>
              <a:t>uired</a:t>
            </a:r>
            <a:endParaRPr lang="en-US" dirty="0" smtClean="0"/>
          </a:p>
          <a:p>
            <a:pPr>
              <a:spcBef>
                <a:spcPts val="600"/>
              </a:spcBef>
            </a:pPr>
            <a:r>
              <a:rPr lang="en-US" dirty="0" smtClean="0"/>
              <a:t>Fire sprinkler, alarm and other life/safety standards</a:t>
            </a:r>
          </a:p>
          <a:p>
            <a:pPr>
              <a:spcBef>
                <a:spcPts val="600"/>
              </a:spcBef>
            </a:pPr>
            <a:r>
              <a:rPr lang="en-US" spc="-40" dirty="0" smtClean="0"/>
              <a:t>State permit for commercial on-site sewage disposal</a:t>
            </a:r>
          </a:p>
          <a:p>
            <a:pPr>
              <a:spcBef>
                <a:spcPts val="600"/>
              </a:spcBef>
            </a:pPr>
            <a:r>
              <a:rPr lang="en-US" dirty="0" smtClean="0"/>
              <a:t>Health District standards for food establishments</a:t>
            </a:r>
          </a:p>
          <a:p>
            <a:pPr>
              <a:spcBef>
                <a:spcPts val="600"/>
              </a:spcBef>
            </a:pPr>
            <a:r>
              <a:rPr lang="en-US" dirty="0" smtClean="0"/>
              <a:t>Other operational conditions</a:t>
            </a:r>
            <a:endParaRPr lang="en-US" dirty="0" smtClean="0"/>
          </a:p>
          <a:p>
            <a:pPr>
              <a:spcBef>
                <a:spcPts val="600"/>
              </a:spcBef>
            </a:pPr>
            <a:endParaRPr lang="en-US" dirty="0"/>
          </a:p>
        </p:txBody>
      </p:sp>
      <p:sp>
        <p:nvSpPr>
          <p:cNvPr id="3" name="Title 2"/>
          <p:cNvSpPr>
            <a:spLocks noGrp="1"/>
          </p:cNvSpPr>
          <p:nvPr>
            <p:ph type="title"/>
          </p:nvPr>
        </p:nvSpPr>
        <p:spPr/>
        <p:txBody>
          <a:bodyPr/>
          <a:lstStyle/>
          <a:p>
            <a:pPr algn="l"/>
            <a:r>
              <a:rPr lang="en-US" dirty="0" smtClean="0"/>
              <a:t>Recommended Conditions</a:t>
            </a:r>
            <a:endParaRPr lang="en-US" dirty="0"/>
          </a:p>
        </p:txBody>
      </p:sp>
    </p:spTree>
    <p:extLst>
      <p:ext uri="{BB962C8B-B14F-4D97-AF65-F5344CB8AC3E}">
        <p14:creationId xmlns:p14="http://schemas.microsoft.com/office/powerpoint/2010/main" val="24996047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Website Excerpts</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443"/>
          <a:stretch/>
        </p:blipFill>
        <p:spPr bwMode="auto">
          <a:xfrm>
            <a:off x="14886" y="1176881"/>
            <a:ext cx="9129114" cy="4504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057400" y="3048000"/>
            <a:ext cx="5943600" cy="381000"/>
          </a:xfrm>
          <a:prstGeom prst="rect">
            <a:avLst/>
          </a:prstGeom>
          <a:noFill/>
          <a:ln w="412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2935919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Website Excerpts</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2598"/>
          <a:stretch/>
        </p:blipFill>
        <p:spPr bwMode="auto">
          <a:xfrm>
            <a:off x="379413" y="990600"/>
            <a:ext cx="8383587" cy="570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3120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Website Excerpts</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796" y="990600"/>
            <a:ext cx="5657850"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4055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u="sng" dirty="0"/>
              <a:t>1(e)(xx)</a:t>
            </a:r>
          </a:p>
          <a:p>
            <a:pPr marL="0" indent="0">
              <a:buNone/>
            </a:pPr>
            <a:r>
              <a:rPr lang="en-US" dirty="0"/>
              <a:t>On-site activities and services offered by the facility are limited to overnight guests of the bed and breakfast. No services or activities shall be offered to anyone other than paying guests of the inn.</a:t>
            </a:r>
          </a:p>
          <a:p>
            <a:pPr marL="0" indent="0">
              <a:buNone/>
            </a:pPr>
            <a:endParaRPr lang="en-US" dirty="0"/>
          </a:p>
        </p:txBody>
      </p:sp>
      <p:sp>
        <p:nvSpPr>
          <p:cNvPr id="3" name="Title 2"/>
          <p:cNvSpPr>
            <a:spLocks noGrp="1"/>
          </p:cNvSpPr>
          <p:nvPr>
            <p:ph type="title"/>
          </p:nvPr>
        </p:nvSpPr>
        <p:spPr/>
        <p:txBody>
          <a:bodyPr/>
          <a:lstStyle/>
          <a:p>
            <a:pPr algn="l"/>
            <a:r>
              <a:rPr lang="en-US" dirty="0" smtClean="0"/>
              <a:t>Additional Conditions</a:t>
            </a:r>
            <a:endParaRPr lang="en-US" sz="3600" dirty="0"/>
          </a:p>
        </p:txBody>
      </p:sp>
    </p:spTree>
    <p:extLst>
      <p:ext uri="{BB962C8B-B14F-4D97-AF65-F5344CB8AC3E}">
        <p14:creationId xmlns:p14="http://schemas.microsoft.com/office/powerpoint/2010/main" val="2911688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US" u="sng" dirty="0"/>
              <a:t>1(e)(xxi)</a:t>
            </a:r>
          </a:p>
          <a:p>
            <a:pPr marL="0" indent="0">
              <a:buNone/>
            </a:pPr>
            <a:r>
              <a:rPr lang="en-US" dirty="0"/>
              <a:t>The applicant shall cease and not engage in any unlicensed business activity associated with the bed and breakfast request until all required permits and/or licenses are obtained. This includes, but is not limited to, rental of the on-site accommodations.</a:t>
            </a:r>
          </a:p>
          <a:p>
            <a:pPr marL="0" indent="0">
              <a:buNone/>
            </a:pPr>
            <a:endParaRPr lang="en-US" dirty="0"/>
          </a:p>
        </p:txBody>
      </p:sp>
      <p:sp>
        <p:nvSpPr>
          <p:cNvPr id="3" name="Title 2"/>
          <p:cNvSpPr>
            <a:spLocks noGrp="1"/>
          </p:cNvSpPr>
          <p:nvPr>
            <p:ph type="title"/>
          </p:nvPr>
        </p:nvSpPr>
        <p:spPr/>
        <p:txBody>
          <a:bodyPr/>
          <a:lstStyle/>
          <a:p>
            <a:pPr algn="l"/>
            <a:r>
              <a:rPr lang="en-US" dirty="0" smtClean="0"/>
              <a:t>Additional Conditions</a:t>
            </a:r>
            <a:endParaRPr lang="en-US" sz="3600" dirty="0"/>
          </a:p>
        </p:txBody>
      </p:sp>
    </p:spTree>
    <p:extLst>
      <p:ext uri="{BB962C8B-B14F-4D97-AF65-F5344CB8AC3E}">
        <p14:creationId xmlns:p14="http://schemas.microsoft.com/office/powerpoint/2010/main" val="37470050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95400" y="152400"/>
            <a:ext cx="7442836" cy="792162"/>
          </a:xfrm>
        </p:spPr>
        <p:txBody>
          <a:bodyPr/>
          <a:lstStyle/>
          <a:p>
            <a:pPr algn="l"/>
            <a:r>
              <a:rPr lang="en-US" dirty="0" smtClean="0"/>
              <a:t>Vicinity Map</a:t>
            </a:r>
            <a:endParaRPr lang="en-US" dirty="0"/>
          </a:p>
        </p:txBody>
      </p:sp>
      <p:sp>
        <p:nvSpPr>
          <p:cNvPr id="6" name="Content Placeholder 1"/>
          <p:cNvSpPr>
            <a:spLocks noGrp="1"/>
          </p:cNvSpPr>
          <p:nvPr>
            <p:ph idx="1"/>
          </p:nvPr>
        </p:nvSpPr>
        <p:spPr>
          <a:xfrm>
            <a:off x="228600" y="1219200"/>
            <a:ext cx="3733800" cy="4448175"/>
          </a:xfrm>
        </p:spPr>
        <p:txBody>
          <a:bodyPr>
            <a:normAutofit/>
          </a:bodyPr>
          <a:lstStyle/>
          <a:p>
            <a:r>
              <a:rPr lang="en-US" sz="2500" spc="-30" dirty="0" smtClean="0"/>
              <a:t>15030 N. Timberline Dr.</a:t>
            </a:r>
            <a:r>
              <a:rPr lang="en-US" sz="2500" dirty="0" smtClean="0"/>
              <a:t/>
            </a:r>
            <a:br>
              <a:rPr lang="en-US" sz="2500" dirty="0" smtClean="0"/>
            </a:br>
            <a:r>
              <a:rPr lang="en-US" sz="2500" dirty="0" smtClean="0"/>
              <a:t>(APN </a:t>
            </a:r>
            <a:r>
              <a:rPr lang="en-US" sz="2500" dirty="0" smtClean="0"/>
              <a:t>049-871-10)</a:t>
            </a:r>
            <a:endParaRPr lang="en-US" sz="2500" dirty="0"/>
          </a:p>
          <a:p>
            <a:endParaRPr lang="en-US" sz="2500" dirty="0" smtClean="0"/>
          </a:p>
          <a:p>
            <a:r>
              <a:rPr lang="en-US" sz="2500" dirty="0" smtClean="0"/>
              <a:t>North of Mt</a:t>
            </a:r>
            <a:r>
              <a:rPr lang="en-US" sz="2500" dirty="0" smtClean="0"/>
              <a:t>. Rose Highway</a:t>
            </a:r>
          </a:p>
          <a:p>
            <a:endParaRPr lang="en-US" sz="2500" dirty="0"/>
          </a:p>
          <a:p>
            <a:r>
              <a:rPr lang="en-US" sz="2500" dirty="0"/>
              <a:t> Low Density </a:t>
            </a:r>
            <a:r>
              <a:rPr lang="en-US" sz="2500" dirty="0" smtClean="0"/>
              <a:t>Suburban</a:t>
            </a:r>
          </a:p>
          <a:p>
            <a:pPr marL="0" indent="0">
              <a:buNone/>
            </a:pPr>
            <a:endParaRPr lang="en-US" sz="2500" dirty="0"/>
          </a:p>
          <a:p>
            <a:r>
              <a:rPr lang="en-US" sz="2500" dirty="0" smtClean="0"/>
              <a:t>1.5-acres</a:t>
            </a:r>
            <a:endParaRPr lang="en-US" sz="2500" dirty="0" smtClean="0"/>
          </a:p>
          <a:p>
            <a:endParaRPr lang="en-US" sz="2500" dirty="0" smtClean="0"/>
          </a:p>
          <a:p>
            <a:pPr marL="0" indent="0">
              <a:buNone/>
            </a:pPr>
            <a:endParaRPr lang="en-US" sz="25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1162812"/>
            <a:ext cx="3374136" cy="4532376"/>
          </a:xfrm>
          <a:prstGeom prst="rect">
            <a:avLst/>
          </a:prstGeom>
          <a:ln>
            <a:solidFill>
              <a:schemeClr val="tx1"/>
            </a:solidFill>
          </a:ln>
        </p:spPr>
      </p:pic>
    </p:spTree>
    <p:extLst>
      <p:ext uri="{BB962C8B-B14F-4D97-AF65-F5344CB8AC3E}">
        <p14:creationId xmlns:p14="http://schemas.microsoft.com/office/powerpoint/2010/main" val="2155754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066800"/>
            <a:ext cx="8229600" cy="4800600"/>
          </a:xfrm>
        </p:spPr>
        <p:txBody>
          <a:bodyPr>
            <a:normAutofit/>
          </a:bodyPr>
          <a:lstStyle/>
          <a:p>
            <a:pPr marL="0" indent="0">
              <a:buNone/>
            </a:pPr>
            <a:r>
              <a:rPr lang="en-US" u="sng" dirty="0" smtClean="0"/>
              <a:t>Special Use Permit</a:t>
            </a:r>
          </a:p>
          <a:p>
            <a:pPr marL="609600" indent="-609600">
              <a:buFont typeface="+mj-lt"/>
              <a:buAutoNum type="arabicPeriod"/>
            </a:pPr>
            <a:r>
              <a:rPr lang="en-US" dirty="0" smtClean="0"/>
              <a:t>Consistency</a:t>
            </a:r>
          </a:p>
          <a:p>
            <a:pPr marL="609600" indent="-609600">
              <a:buFont typeface="+mj-lt"/>
              <a:buAutoNum type="arabicPeriod"/>
            </a:pPr>
            <a:r>
              <a:rPr lang="en-US" dirty="0" smtClean="0"/>
              <a:t>Improvements</a:t>
            </a:r>
            <a:endParaRPr lang="en-US" dirty="0"/>
          </a:p>
          <a:p>
            <a:pPr marL="609600" indent="-609600">
              <a:buFont typeface="+mj-lt"/>
              <a:buAutoNum type="arabicPeriod"/>
            </a:pPr>
            <a:r>
              <a:rPr lang="en-US" dirty="0" smtClean="0"/>
              <a:t>Site suitability</a:t>
            </a:r>
          </a:p>
          <a:p>
            <a:pPr marL="609600" indent="-609600">
              <a:buFont typeface="+mj-lt"/>
              <a:buAutoNum type="arabicPeriod"/>
            </a:pPr>
            <a:r>
              <a:rPr lang="en-US" dirty="0" smtClean="0"/>
              <a:t>Not detrimental</a:t>
            </a:r>
            <a:endParaRPr lang="en-US" dirty="0" smtClean="0"/>
          </a:p>
          <a:p>
            <a:pPr marL="0" indent="0">
              <a:buNone/>
            </a:pPr>
            <a:r>
              <a:rPr lang="en-US" u="sng" dirty="0" smtClean="0"/>
              <a:t>Forest Area Plan</a:t>
            </a:r>
          </a:p>
          <a:p>
            <a:pPr marL="0" indent="0">
              <a:buNone/>
            </a:pPr>
            <a:r>
              <a:rPr lang="en-US" dirty="0" smtClean="0"/>
              <a:t>Community character</a:t>
            </a:r>
            <a:endParaRPr lang="en-US" dirty="0"/>
          </a:p>
          <a:p>
            <a:pPr marL="0" indent="0">
              <a:buNone/>
            </a:pPr>
            <a:r>
              <a:rPr lang="en-US" dirty="0" smtClean="0"/>
              <a:t>Air quality</a:t>
            </a:r>
            <a:endParaRPr lang="en-US" dirty="0"/>
          </a:p>
          <a:p>
            <a:pPr marL="0" indent="0">
              <a:buNone/>
            </a:pPr>
            <a:endParaRPr lang="en-US" u="sng" dirty="0"/>
          </a:p>
        </p:txBody>
      </p:sp>
      <p:sp>
        <p:nvSpPr>
          <p:cNvPr id="3" name="Title 2"/>
          <p:cNvSpPr>
            <a:spLocks noGrp="1"/>
          </p:cNvSpPr>
          <p:nvPr>
            <p:ph type="title"/>
          </p:nvPr>
        </p:nvSpPr>
        <p:spPr/>
        <p:txBody>
          <a:bodyPr/>
          <a:lstStyle/>
          <a:p>
            <a:pPr algn="l"/>
            <a:r>
              <a:rPr lang="en-US" dirty="0" smtClean="0"/>
              <a:t>Required</a:t>
            </a:r>
            <a:r>
              <a:rPr lang="en-US" dirty="0" smtClean="0"/>
              <a:t> </a:t>
            </a:r>
            <a:r>
              <a:rPr lang="en-US" dirty="0" smtClean="0"/>
              <a:t>Findings</a:t>
            </a:r>
            <a:endParaRPr lang="en-US" sz="3600" dirty="0"/>
          </a:p>
        </p:txBody>
      </p:sp>
      <p:sp>
        <p:nvSpPr>
          <p:cNvPr id="4" name="Content Placeholder 1"/>
          <p:cNvSpPr txBox="1">
            <a:spLocks/>
          </p:cNvSpPr>
          <p:nvPr/>
        </p:nvSpPr>
        <p:spPr>
          <a:xfrm>
            <a:off x="4800600" y="1066800"/>
            <a:ext cx="4114800" cy="480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Wingdings" pitchFamily="2" charset="2"/>
              <a:buChar char="§"/>
              <a:defRPr sz="3200" b="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143000" indent="-228600" algn="l" defTabSz="914400" rtl="0" eaLnBrk="1" latinLnBrk="0" hangingPunct="1">
              <a:spcBef>
                <a:spcPct val="20000"/>
              </a:spcBef>
              <a:buFont typeface="Wingdings" pitchFamily="2" charset="2"/>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u="sng" dirty="0" smtClean="0"/>
              <a:t>Bed and Breakfast</a:t>
            </a:r>
          </a:p>
          <a:p>
            <a:pPr marL="609600" indent="-609600">
              <a:buFont typeface="+mj-lt"/>
              <a:buAutoNum type="alphaLcPeriod"/>
            </a:pPr>
            <a:r>
              <a:rPr lang="en-US" dirty="0" smtClean="0"/>
              <a:t>Traffic</a:t>
            </a:r>
          </a:p>
          <a:p>
            <a:pPr marL="609600" indent="-609600">
              <a:buFont typeface="+mj-lt"/>
              <a:buAutoNum type="alphaLcPeriod"/>
            </a:pPr>
            <a:r>
              <a:rPr lang="en-US" dirty="0" smtClean="0"/>
              <a:t>Commercial nature</a:t>
            </a:r>
          </a:p>
          <a:p>
            <a:pPr marL="609600" indent="-609600">
              <a:buFont typeface="+mj-lt"/>
              <a:buAutoNum type="alphaLcPeriod"/>
            </a:pPr>
            <a:r>
              <a:rPr lang="en-US" dirty="0" smtClean="0"/>
              <a:t>Dwelling exists</a:t>
            </a:r>
          </a:p>
          <a:p>
            <a:pPr marL="609600" indent="-609600">
              <a:buFont typeface="+mj-lt"/>
              <a:buAutoNum type="alphaLcPeriod"/>
            </a:pPr>
            <a:r>
              <a:rPr lang="en-US" dirty="0" smtClean="0"/>
              <a:t>Private controls </a:t>
            </a:r>
          </a:p>
          <a:p>
            <a:pPr marL="609600" indent="-609600">
              <a:buFont typeface="+mj-lt"/>
              <a:buAutoNum type="alphaLcPeriod"/>
            </a:pPr>
            <a:r>
              <a:rPr lang="en-US" dirty="0" smtClean="0"/>
              <a:t>Noise levels</a:t>
            </a:r>
          </a:p>
          <a:p>
            <a:pPr marL="609600" indent="-609600">
              <a:buFont typeface="+mj-lt"/>
              <a:buAutoNum type="alphaLcPeriod"/>
            </a:pPr>
            <a:r>
              <a:rPr lang="en-US" dirty="0" smtClean="0"/>
              <a:t>Hours of operation</a:t>
            </a:r>
            <a:endParaRPr lang="en-US" dirty="0"/>
          </a:p>
        </p:txBody>
      </p:sp>
    </p:spTree>
    <p:extLst>
      <p:ext uri="{BB962C8B-B14F-4D97-AF65-F5344CB8AC3E}">
        <p14:creationId xmlns:p14="http://schemas.microsoft.com/office/powerpoint/2010/main" val="39942295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19200"/>
            <a:ext cx="8534400" cy="4495800"/>
          </a:xfrm>
        </p:spPr>
        <p:txBody>
          <a:bodyPr>
            <a:normAutofit fontScale="92500" lnSpcReduction="20000"/>
          </a:bodyPr>
          <a:lstStyle/>
          <a:p>
            <a:pPr marL="0" indent="0">
              <a:buNone/>
            </a:pPr>
            <a:r>
              <a:rPr lang="en-US" b="0" kern="0" dirty="0"/>
              <a:t>I move that, after giving reasoned consideration to the information contained in the staff report and information received during the public hearing, the Washoe County Board of Adjustment approve with conditions Special Use Permit Case Number WSUP18-0004 for Troy Underwood, having made all five findings in accordance with WCC Section 110.810.30, the six findings in accordance with WCC Section 110.320.20, and the two findings in accordance with the Forest Area Plan. This includes the two new conditions presented today. </a:t>
            </a:r>
            <a:endParaRPr lang="en-US" dirty="0"/>
          </a:p>
        </p:txBody>
      </p:sp>
      <p:sp>
        <p:nvSpPr>
          <p:cNvPr id="3" name="Title 2"/>
          <p:cNvSpPr>
            <a:spLocks noGrp="1"/>
          </p:cNvSpPr>
          <p:nvPr>
            <p:ph type="title"/>
          </p:nvPr>
        </p:nvSpPr>
        <p:spPr/>
        <p:txBody>
          <a:bodyPr/>
          <a:lstStyle/>
          <a:p>
            <a:pPr algn="l"/>
            <a:r>
              <a:rPr lang="en-US" smtClean="0"/>
              <a:t>Possible Motion</a:t>
            </a:r>
            <a:endParaRPr lang="en-US"/>
          </a:p>
        </p:txBody>
      </p:sp>
    </p:spTree>
    <p:extLst>
      <p:ext uri="{BB962C8B-B14F-4D97-AF65-F5344CB8AC3E}">
        <p14:creationId xmlns:p14="http://schemas.microsoft.com/office/powerpoint/2010/main" val="731448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Bed &amp; breakfast inn with 5 guest rooms</a:t>
            </a:r>
          </a:p>
          <a:p>
            <a:r>
              <a:rPr lang="en-US" dirty="0" smtClean="0"/>
              <a:t>Max. 10 guests allowed</a:t>
            </a:r>
          </a:p>
          <a:p>
            <a:r>
              <a:rPr lang="en-US" dirty="0" smtClean="0"/>
              <a:t>Uses existing 6 BR, 7 BA residence (Approx. 10,000 sq. ft. on 3 levels; 2 garages</a:t>
            </a:r>
          </a:p>
          <a:p>
            <a:r>
              <a:rPr lang="en-US" dirty="0" smtClean="0"/>
              <a:t>Proposes cooking and healthy eating classes and fitness activities</a:t>
            </a:r>
          </a:p>
          <a:p>
            <a:endParaRPr lang="en-US" dirty="0" smtClean="0"/>
          </a:p>
        </p:txBody>
      </p:sp>
      <p:sp>
        <p:nvSpPr>
          <p:cNvPr id="3" name="Title 2"/>
          <p:cNvSpPr>
            <a:spLocks noGrp="1"/>
          </p:cNvSpPr>
          <p:nvPr>
            <p:ph type="title"/>
          </p:nvPr>
        </p:nvSpPr>
        <p:spPr/>
        <p:txBody>
          <a:bodyPr/>
          <a:lstStyle/>
          <a:p>
            <a:pPr algn="l"/>
            <a:r>
              <a:rPr lang="en-US" dirty="0" smtClean="0"/>
              <a:t>Overview of Request</a:t>
            </a:r>
            <a:endParaRPr lang="en-US" dirty="0"/>
          </a:p>
        </p:txBody>
      </p:sp>
    </p:spTree>
    <p:extLst>
      <p:ext uri="{BB962C8B-B14F-4D97-AF65-F5344CB8AC3E}">
        <p14:creationId xmlns:p14="http://schemas.microsoft.com/office/powerpoint/2010/main" val="35330310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267200"/>
          </a:xfrm>
        </p:spPr>
        <p:txBody>
          <a:bodyPr>
            <a:normAutofit/>
          </a:bodyPr>
          <a:lstStyle/>
          <a:p>
            <a:r>
              <a:rPr lang="en-US" dirty="0" smtClean="0"/>
              <a:t>On-site operator</a:t>
            </a:r>
          </a:p>
          <a:p>
            <a:r>
              <a:rPr lang="en-US" dirty="0" smtClean="0"/>
              <a:t>Max. 7-night stay</a:t>
            </a:r>
          </a:p>
          <a:p>
            <a:r>
              <a:rPr lang="en-US" dirty="0" smtClean="0"/>
              <a:t>No adverse visual impact from parking</a:t>
            </a:r>
          </a:p>
          <a:p>
            <a:r>
              <a:rPr lang="en-US" dirty="0" smtClean="0"/>
              <a:t>Compliance with all codes</a:t>
            </a:r>
          </a:p>
          <a:p>
            <a:r>
              <a:rPr lang="en-US" dirty="0" smtClean="0"/>
              <a:t>Business license</a:t>
            </a:r>
          </a:p>
          <a:p>
            <a:r>
              <a:rPr lang="en-US" dirty="0" smtClean="0"/>
              <a:t>Room taxes paid by operator</a:t>
            </a:r>
          </a:p>
          <a:p>
            <a:endParaRPr lang="en-US" dirty="0" smtClean="0"/>
          </a:p>
          <a:p>
            <a:endParaRPr lang="en-US" dirty="0" smtClean="0"/>
          </a:p>
        </p:txBody>
      </p:sp>
      <p:sp>
        <p:nvSpPr>
          <p:cNvPr id="3" name="Title 2"/>
          <p:cNvSpPr>
            <a:spLocks noGrp="1"/>
          </p:cNvSpPr>
          <p:nvPr>
            <p:ph type="title"/>
          </p:nvPr>
        </p:nvSpPr>
        <p:spPr/>
        <p:txBody>
          <a:bodyPr/>
          <a:lstStyle/>
          <a:p>
            <a:pPr algn="l"/>
            <a:r>
              <a:rPr lang="en-US" dirty="0" smtClean="0"/>
              <a:t>Code Standards for B&amp;Bs</a:t>
            </a:r>
            <a:endParaRPr lang="en-US" dirty="0"/>
          </a:p>
        </p:txBody>
      </p:sp>
    </p:spTree>
    <p:extLst>
      <p:ext uri="{BB962C8B-B14F-4D97-AF65-F5344CB8AC3E}">
        <p14:creationId xmlns:p14="http://schemas.microsoft.com/office/powerpoint/2010/main" val="29283167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152400"/>
            <a:ext cx="7162800" cy="792162"/>
          </a:xfrm>
        </p:spPr>
        <p:txBody>
          <a:bodyPr/>
          <a:lstStyle/>
          <a:p>
            <a:pPr algn="l"/>
            <a:r>
              <a:rPr lang="en-US" dirty="0" smtClean="0"/>
              <a:t>Site Plan</a:t>
            </a:r>
            <a:endParaRPr lang="en-US"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8447" b="3217"/>
          <a:stretch/>
        </p:blipFill>
        <p:spPr>
          <a:xfrm>
            <a:off x="386060" y="980323"/>
            <a:ext cx="8371881" cy="4897354"/>
          </a:xfrm>
          <a:prstGeom prst="rect">
            <a:avLst/>
          </a:prstGeom>
        </p:spPr>
      </p:pic>
    </p:spTree>
    <p:extLst>
      <p:ext uri="{BB962C8B-B14F-4D97-AF65-F5344CB8AC3E}">
        <p14:creationId xmlns:p14="http://schemas.microsoft.com/office/powerpoint/2010/main" val="2357014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4109" b="14419"/>
          <a:stretch/>
        </p:blipFill>
        <p:spPr>
          <a:xfrm>
            <a:off x="210796" y="978195"/>
            <a:ext cx="8722409" cy="4901610"/>
          </a:xfrm>
          <a:prstGeom prst="rect">
            <a:avLst/>
          </a:prstGeom>
        </p:spPr>
      </p:pic>
      <p:sp>
        <p:nvSpPr>
          <p:cNvPr id="3" name="Title 2"/>
          <p:cNvSpPr>
            <a:spLocks noGrp="1"/>
          </p:cNvSpPr>
          <p:nvPr>
            <p:ph type="title"/>
          </p:nvPr>
        </p:nvSpPr>
        <p:spPr/>
        <p:txBody>
          <a:bodyPr/>
          <a:lstStyle/>
          <a:p>
            <a:pPr algn="l"/>
            <a:r>
              <a:rPr lang="en-US" dirty="0" smtClean="0"/>
              <a:t>Aerial View</a:t>
            </a:r>
            <a:endParaRPr lang="en-US" dirty="0"/>
          </a:p>
        </p:txBody>
      </p:sp>
      <p:sp>
        <p:nvSpPr>
          <p:cNvPr id="23" name="Text Box 2"/>
          <p:cNvSpPr txBox="1">
            <a:spLocks noChangeArrowheads="1"/>
          </p:cNvSpPr>
          <p:nvPr/>
        </p:nvSpPr>
        <p:spPr bwMode="auto">
          <a:xfrm>
            <a:off x="5421945" y="2961120"/>
            <a:ext cx="588334" cy="369332"/>
          </a:xfrm>
          <a:prstGeom prst="rect">
            <a:avLst/>
          </a:prstGeom>
          <a:solidFill>
            <a:srgbClr val="FFFFFF">
              <a:alpha val="48000"/>
            </a:srgbClr>
          </a:solidFill>
          <a:ln w="25400" cmpd="sng">
            <a:solidFill>
              <a:srgbClr val="C00000"/>
            </a:solidFill>
            <a:miter lim="800000"/>
            <a:headEnd/>
            <a:tailEnd/>
          </a:ln>
        </p:spPr>
        <p:txBody>
          <a:bodyPr rot="0" vert="horz" wrap="square" lIns="0" tIns="45720" rIns="0" bIns="45720" anchor="t" anchorCtr="0">
            <a:spAutoFit/>
          </a:bodyPr>
          <a:lstStyle/>
          <a:p>
            <a:pPr marL="0" marR="0" algn="ctr" hangingPunct="0">
              <a:spcBef>
                <a:spcPts val="0"/>
              </a:spcBef>
              <a:spcAft>
                <a:spcPts val="0"/>
              </a:spcAft>
            </a:pPr>
            <a:r>
              <a:rPr lang="en-US" sz="900" b="1" dirty="0" smtClean="0">
                <a:solidFill>
                  <a:srgbClr val="C00000"/>
                </a:solidFill>
                <a:latin typeface="Arial"/>
                <a:ea typeface="Times New Roman"/>
              </a:rPr>
              <a:t>SUBJECT</a:t>
            </a:r>
          </a:p>
          <a:p>
            <a:pPr marL="0" marR="0" algn="ctr" hangingPunct="0">
              <a:spcBef>
                <a:spcPts val="0"/>
              </a:spcBef>
              <a:spcAft>
                <a:spcPts val="0"/>
              </a:spcAft>
            </a:pPr>
            <a:r>
              <a:rPr lang="en-US" sz="900" b="1" dirty="0" smtClean="0">
                <a:solidFill>
                  <a:srgbClr val="C00000"/>
                </a:solidFill>
                <a:latin typeface="Arial"/>
                <a:ea typeface="Times New Roman"/>
              </a:rPr>
              <a:t>PARCEL</a:t>
            </a:r>
            <a:endParaRPr lang="en-US" sz="900" dirty="0">
              <a:solidFill>
                <a:srgbClr val="FFFFFF"/>
              </a:solidFill>
              <a:effectLst/>
              <a:latin typeface="Times New Roman"/>
              <a:ea typeface="Times New Roman"/>
            </a:endParaRPr>
          </a:p>
        </p:txBody>
      </p:sp>
      <p:sp>
        <p:nvSpPr>
          <p:cNvPr id="26" name="Text Box 2"/>
          <p:cNvSpPr txBox="1">
            <a:spLocks noChangeArrowheads="1"/>
          </p:cNvSpPr>
          <p:nvPr/>
        </p:nvSpPr>
        <p:spPr bwMode="auto">
          <a:xfrm>
            <a:off x="6934200" y="3561781"/>
            <a:ext cx="914399" cy="430887"/>
          </a:xfrm>
          <a:prstGeom prst="rect">
            <a:avLst/>
          </a:prstGeom>
          <a:solidFill>
            <a:srgbClr val="FFFFFF">
              <a:alpha val="48000"/>
            </a:srgbClr>
          </a:solidFill>
          <a:ln w="25400" cmpd="sng">
            <a:solidFill>
              <a:srgbClr val="C00000"/>
            </a:solidFill>
            <a:miter lim="800000"/>
            <a:headEnd/>
            <a:tailEnd/>
          </a:ln>
        </p:spPr>
        <p:txBody>
          <a:bodyPr rot="0" vert="horz" wrap="square" lIns="45720" tIns="45720" rIns="45720" bIns="45720" anchor="t" anchorCtr="0">
            <a:spAutoFit/>
          </a:bodyPr>
          <a:lstStyle/>
          <a:p>
            <a:pPr marL="0" marR="0" algn="ctr" hangingPunct="0">
              <a:spcBef>
                <a:spcPts val="0"/>
              </a:spcBef>
              <a:spcAft>
                <a:spcPts val="0"/>
              </a:spcAft>
            </a:pPr>
            <a:r>
              <a:rPr lang="en-US" sz="1100" b="1" dirty="0" smtClean="0">
                <a:solidFill>
                  <a:srgbClr val="C00000"/>
                </a:solidFill>
                <a:effectLst/>
                <a:latin typeface="Arial"/>
                <a:ea typeface="Times New Roman"/>
              </a:rPr>
              <a:t>FEDERAL </a:t>
            </a:r>
          </a:p>
          <a:p>
            <a:pPr marL="0" marR="0" algn="ctr" hangingPunct="0">
              <a:spcBef>
                <a:spcPts val="0"/>
              </a:spcBef>
              <a:spcAft>
                <a:spcPts val="0"/>
              </a:spcAft>
            </a:pPr>
            <a:r>
              <a:rPr lang="en-US" sz="1100" b="1" dirty="0" smtClean="0">
                <a:solidFill>
                  <a:srgbClr val="C00000"/>
                </a:solidFill>
                <a:effectLst/>
                <a:latin typeface="Arial"/>
                <a:ea typeface="Times New Roman"/>
              </a:rPr>
              <a:t>PROPERTY</a:t>
            </a:r>
            <a:endParaRPr lang="en-US" sz="1000" dirty="0">
              <a:solidFill>
                <a:srgbClr val="FFFFFF"/>
              </a:solidFill>
              <a:effectLst/>
              <a:latin typeface="Times New Roman"/>
              <a:ea typeface="Times New Roman"/>
            </a:endParaRPr>
          </a:p>
        </p:txBody>
      </p:sp>
      <p:sp>
        <p:nvSpPr>
          <p:cNvPr id="16" name="Text Box 2"/>
          <p:cNvSpPr txBox="1">
            <a:spLocks noChangeArrowheads="1"/>
          </p:cNvSpPr>
          <p:nvPr/>
        </p:nvSpPr>
        <p:spPr bwMode="auto">
          <a:xfrm rot="16200000">
            <a:off x="4232786" y="3059442"/>
            <a:ext cx="1397238" cy="261610"/>
          </a:xfrm>
          <a:prstGeom prst="rect">
            <a:avLst/>
          </a:prstGeom>
          <a:noFill/>
          <a:ln w="25400" cmpd="sng">
            <a:noFill/>
            <a:miter lim="800000"/>
            <a:headEnd/>
            <a:tailEnd/>
          </a:ln>
        </p:spPr>
        <p:txBody>
          <a:bodyPr rot="0" vert="horz" wrap="square" lIns="45720" tIns="45720" rIns="45720" bIns="45720" anchor="t" anchorCtr="0">
            <a:spAutoFit/>
          </a:bodyPr>
          <a:lstStyle/>
          <a:p>
            <a:pPr marL="0" marR="0" algn="ctr" hangingPunct="0">
              <a:spcBef>
                <a:spcPts val="0"/>
              </a:spcBef>
              <a:spcAft>
                <a:spcPts val="0"/>
              </a:spcAft>
            </a:pPr>
            <a:r>
              <a:rPr lang="en-US" sz="1100" b="1" dirty="0" smtClean="0">
                <a:solidFill>
                  <a:srgbClr val="FFFF00"/>
                </a:solidFill>
                <a:effectLst>
                  <a:glow rad="152400">
                    <a:schemeClr val="tx1">
                      <a:lumMod val="65000"/>
                      <a:lumOff val="35000"/>
                      <a:alpha val="46000"/>
                    </a:schemeClr>
                  </a:glow>
                </a:effectLst>
                <a:latin typeface="Arial"/>
                <a:ea typeface="Times New Roman"/>
              </a:rPr>
              <a:t>TIMBERLINE DR</a:t>
            </a:r>
            <a:endParaRPr lang="en-US" sz="1000" dirty="0">
              <a:solidFill>
                <a:srgbClr val="FFFFFF"/>
              </a:solidFill>
              <a:effectLst/>
              <a:latin typeface="Times New Roman"/>
              <a:ea typeface="Times New Roman"/>
            </a:endParaRPr>
          </a:p>
        </p:txBody>
      </p:sp>
    </p:spTree>
    <p:extLst>
      <p:ext uri="{BB962C8B-B14F-4D97-AF65-F5344CB8AC3E}">
        <p14:creationId xmlns:p14="http://schemas.microsoft.com/office/powerpoint/2010/main" val="25220896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Site Photos</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5205" b="4738"/>
          <a:stretch/>
        </p:blipFill>
        <p:spPr>
          <a:xfrm>
            <a:off x="508000" y="988828"/>
            <a:ext cx="8128000" cy="4880344"/>
          </a:xfrm>
          <a:prstGeom prst="rect">
            <a:avLst/>
          </a:prstGeom>
        </p:spPr>
      </p:pic>
    </p:spTree>
    <p:extLst>
      <p:ext uri="{BB962C8B-B14F-4D97-AF65-F5344CB8AC3E}">
        <p14:creationId xmlns:p14="http://schemas.microsoft.com/office/powerpoint/2010/main" val="515267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Site Photos</a:t>
            </a:r>
            <a:endParaRPr lang="en-US"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796" b="9796"/>
          <a:stretch/>
        </p:blipFill>
        <p:spPr>
          <a:xfrm>
            <a:off x="508000" y="978195"/>
            <a:ext cx="8128000" cy="4901611"/>
          </a:xfrm>
          <a:prstGeom prst="rect">
            <a:avLst/>
          </a:prstGeom>
        </p:spPr>
      </p:pic>
    </p:spTree>
    <p:extLst>
      <p:ext uri="{BB962C8B-B14F-4D97-AF65-F5344CB8AC3E}">
        <p14:creationId xmlns:p14="http://schemas.microsoft.com/office/powerpoint/2010/main" val="2324678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a:r>
              <a:rPr lang="en-US" dirty="0" smtClean="0"/>
              <a:t>Site Photos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9971" b="9971"/>
          <a:stretch/>
        </p:blipFill>
        <p:spPr>
          <a:xfrm>
            <a:off x="508000" y="988828"/>
            <a:ext cx="8128000" cy="4880344"/>
          </a:xfrm>
          <a:prstGeom prst="rect">
            <a:avLst/>
          </a:prstGeom>
        </p:spPr>
      </p:pic>
    </p:spTree>
    <p:extLst>
      <p:ext uri="{BB962C8B-B14F-4D97-AF65-F5344CB8AC3E}">
        <p14:creationId xmlns:p14="http://schemas.microsoft.com/office/powerpoint/2010/main" val="36747396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BDC64AFA-9D40-4A59-8DD4-92F485636619}">
  <ds:schemaRefs>
    <ds:schemaRef ds:uri="http://schemas.microsoft.com/sharepoint/events"/>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2200D7ED-6620-45A0-9F13-862FEFE886A3}">
  <ds:schemaRefs>
    <ds:schemaRef ds:uri="CEA9126C-A9B1-4F4A-855C-DD0F845697D2"/>
    <ds:schemaRef ds:uri="http://schemas.microsoft.com/sharepoint/v3/fields"/>
    <ds:schemaRef ds:uri="http://www.w3.org/XML/1998/namespace"/>
    <ds:schemaRef ds:uri="http://purl.org/dc/elements/1.1/"/>
    <ds:schemaRef ds:uri="http://schemas.microsoft.com/office/2006/documentManagement/types"/>
    <ds:schemaRef ds:uri="http://purl.org/dc/dcmitype/"/>
    <ds:schemaRef ds:uri="a94d8b85-37e1-4d17-8d55-8b7d207932bb"/>
    <ds:schemaRef ds:uri="http://schemas.microsoft.com/office/infopath/2007/PartnerControls"/>
    <ds:schemaRef ds:uri="http://purl.org/dc/terms/"/>
    <ds:schemaRef ds:uri="http://schemas.openxmlformats.org/package/2006/metadata/core-propertie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14679</TotalTime>
  <Words>537</Words>
  <Application>Microsoft Office PowerPoint</Application>
  <PresentationFormat>On-screen Show (4:3)</PresentationFormat>
  <Paragraphs>122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PowerPoint_Template_2015</vt:lpstr>
      <vt:lpstr>PowerPoint Presentation</vt:lpstr>
      <vt:lpstr>Vicinity Map</vt:lpstr>
      <vt:lpstr>Overview of Request</vt:lpstr>
      <vt:lpstr>Code Standards for B&amp;Bs</vt:lpstr>
      <vt:lpstr>Site Plan</vt:lpstr>
      <vt:lpstr>Aerial View</vt:lpstr>
      <vt:lpstr>Site Photos</vt:lpstr>
      <vt:lpstr>Site Photos</vt:lpstr>
      <vt:lpstr>Site Photos</vt:lpstr>
      <vt:lpstr>Project Impacts</vt:lpstr>
      <vt:lpstr>Citizen Advisory Board (CAB)</vt:lpstr>
      <vt:lpstr>Public Notice</vt:lpstr>
      <vt:lpstr>Reviewing Agencies</vt:lpstr>
      <vt:lpstr>Recommended Conditions</vt:lpstr>
      <vt:lpstr>Website Excerpts</vt:lpstr>
      <vt:lpstr>Website Excerpts</vt:lpstr>
      <vt:lpstr>Website Excerpts</vt:lpstr>
      <vt:lpstr>Additional Conditions</vt:lpstr>
      <vt:lpstr>Additional Conditions</vt:lpstr>
      <vt:lpstr>Required Findings</vt:lpstr>
      <vt:lpstr>Possible Motion</vt:lpstr>
    </vt:vector>
  </TitlesOfParts>
  <Company>Washoe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admin</cp:lastModifiedBy>
  <cp:revision>109</cp:revision>
  <cp:lastPrinted>2018-05-03T19:36:25Z</cp:lastPrinted>
  <dcterms:created xsi:type="dcterms:W3CDTF">2015-09-25T21:46:02Z</dcterms:created>
  <dcterms:modified xsi:type="dcterms:W3CDTF">2018-05-03T20:02:24Z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